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97" r:id="rId2"/>
    <p:sldId id="298" r:id="rId3"/>
    <p:sldId id="299" r:id="rId4"/>
    <p:sldId id="300" r:id="rId5"/>
    <p:sldId id="301" r:id="rId6"/>
    <p:sldId id="329" r:id="rId7"/>
    <p:sldId id="304" r:id="rId8"/>
    <p:sldId id="302" r:id="rId9"/>
    <p:sldId id="323" r:id="rId10"/>
    <p:sldId id="324" r:id="rId11"/>
    <p:sldId id="325" r:id="rId12"/>
    <p:sldId id="326" r:id="rId13"/>
    <p:sldId id="330" r:id="rId14"/>
    <p:sldId id="331" r:id="rId15"/>
    <p:sldId id="327" r:id="rId16"/>
    <p:sldId id="332" r:id="rId17"/>
    <p:sldId id="333" r:id="rId18"/>
    <p:sldId id="334" r:id="rId19"/>
    <p:sldId id="335" r:id="rId20"/>
    <p:sldId id="336" r:id="rId21"/>
    <p:sldId id="337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08" y="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0C4B8-B027-0E4B-944C-0C728A459317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24796-9427-3E48-91A9-81BC5C415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76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24796-9427-3E48-91A9-81BC5C415E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24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384464" y="6553200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AWO-O-020		Version:</a:t>
            </a:r>
            <a:r>
              <a:rPr lang="en-US" baseline="0" dirty="0" smtClean="0"/>
              <a:t> 002		Effective Date: October 28, 2020	Slide #: </a:t>
            </a:r>
            <a:fld id="{B2FDA7CF-EF1D-40C5-BE0E-CD851ACABC54}" type="slidenum">
              <a:rPr lang="en-US" baseline="0" smtClean="0"/>
              <a:t>‹#›</a:t>
            </a:fld>
            <a:r>
              <a:rPr lang="en-US" baseline="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00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1879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685800"/>
            <a:ext cx="20193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685800"/>
            <a:ext cx="5905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0128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384464" y="6553200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AWO-O-020		Version:</a:t>
            </a:r>
            <a:r>
              <a:rPr lang="en-US" baseline="0" dirty="0" smtClean="0"/>
              <a:t> 002		Effective Date: October 28, 2020	Slide #: </a:t>
            </a:r>
            <a:fld id="{B2FDA7CF-EF1D-40C5-BE0E-CD851ACABC54}" type="slidenum">
              <a:rPr lang="en-US" baseline="0" smtClean="0"/>
              <a:t>‹#›</a:t>
            </a:fld>
            <a:r>
              <a:rPr lang="en-US" baseline="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759782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5757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2906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678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9290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537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2271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5453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85800"/>
            <a:ext cx="6096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9" name="Picture 5" descr="light-backgroun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5900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590000"/>
          </a:solidFill>
          <a:latin typeface="Arial" pitchFamily="-110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590000"/>
          </a:solidFill>
          <a:latin typeface="Arial" pitchFamily="-110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590000"/>
          </a:solidFill>
          <a:latin typeface="Arial" pitchFamily="-110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590000"/>
          </a:solidFill>
          <a:latin typeface="Arial" pitchFamily="-110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590000"/>
          </a:solidFill>
          <a:latin typeface="Arial" pitchFamily="-11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590000"/>
          </a:solidFill>
          <a:latin typeface="Arial" pitchFamily="-11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590000"/>
          </a:solidFill>
          <a:latin typeface="Arial" pitchFamily="-11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590000"/>
          </a:solidFill>
          <a:latin typeface="Arial" pitchFamily="-11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hlink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hlink"/>
          </a:solidFill>
          <a:latin typeface="+mn-lt"/>
          <a:ea typeface="ＭＳ Ｐゴシック" pitchFamily="-110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hlink"/>
          </a:solidFill>
          <a:latin typeface="+mn-lt"/>
          <a:ea typeface="ＭＳ Ｐゴシック" pitchFamily="-110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hlink"/>
          </a:solidFill>
          <a:latin typeface="+mn-lt"/>
          <a:ea typeface="ＭＳ Ｐゴシック" pitchFamily="-110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  <a:ea typeface="ＭＳ Ｐゴシック" pitchFamily="-110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  <a:ea typeface="ＭＳ Ｐゴシック" pitchFamily="-110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  <a:ea typeface="ＭＳ Ｐゴシック" pitchFamily="-110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  <a:ea typeface="ＭＳ Ｐゴシック" pitchFamily="-110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iprogram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25353"/>
            <a:ext cx="7772400" cy="707886"/>
          </a:xfrm>
        </p:spPr>
        <p:txBody>
          <a:bodyPr/>
          <a:lstStyle/>
          <a:p>
            <a:pPr algn="ctr"/>
            <a:r>
              <a:rPr lang="en-US" sz="4000" dirty="0" smtClean="0"/>
              <a:t>CITI Training for IACUC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1219200"/>
          </a:xfrm>
        </p:spPr>
        <p:txBody>
          <a:bodyPr/>
          <a:lstStyle/>
          <a:p>
            <a:r>
              <a:rPr lang="en-US" dirty="0" smtClean="0"/>
              <a:t>Animal Welfare Office</a:t>
            </a:r>
          </a:p>
          <a:p>
            <a:endParaRPr lang="en-US" dirty="0" smtClean="0"/>
          </a:p>
          <a:p>
            <a:r>
              <a:rPr lang="en-US" dirty="0" smtClean="0"/>
              <a:t>January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68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1600200"/>
            <a:ext cx="5313545" cy="403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6629400" cy="685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Selecting Curriculum – TAMU (cont.)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1828800"/>
            <a:ext cx="2133600" cy="258532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 can </a:t>
            </a:r>
            <a:r>
              <a:rPr lang="en-US" dirty="0" err="1" smtClean="0"/>
              <a:t>ignure</a:t>
            </a:r>
            <a:r>
              <a:rPr lang="en-US" dirty="0" smtClean="0"/>
              <a:t> the  </a:t>
            </a:r>
            <a:r>
              <a:rPr lang="en-US" b="1" dirty="0" smtClean="0"/>
              <a:t>“Not at this time” </a:t>
            </a:r>
            <a:r>
              <a:rPr lang="en-US" dirty="0" smtClean="0"/>
              <a:t>option for Questions </a:t>
            </a:r>
            <a:r>
              <a:rPr lang="en-US" dirty="0" smtClean="0"/>
              <a:t>5-13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Click </a:t>
            </a:r>
          </a:p>
          <a:p>
            <a:pPr algn="ctr"/>
            <a:r>
              <a:rPr lang="en-US" b="1" dirty="0" smtClean="0"/>
              <a:t>“Complete Registration”</a:t>
            </a:r>
            <a:endParaRPr lang="en-US" b="1" dirty="0"/>
          </a:p>
        </p:txBody>
      </p:sp>
      <p:pic>
        <p:nvPicPr>
          <p:cNvPr id="10" name="Picture 9"/>
          <p:cNvPicPr/>
          <p:nvPr/>
        </p:nvPicPr>
        <p:blipFill rotWithShape="1">
          <a:blip r:embed="rId3"/>
          <a:srcRect t="87380"/>
          <a:stretch/>
        </p:blipFill>
        <p:spPr>
          <a:xfrm>
            <a:off x="333375" y="5638800"/>
            <a:ext cx="5305425" cy="57225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 bwMode="auto">
          <a:xfrm flipH="1">
            <a:off x="1828800" y="2543614"/>
            <a:ext cx="4572000" cy="4281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1600200" y="4020428"/>
            <a:ext cx="4800602" cy="18469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962934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33" y="1684824"/>
            <a:ext cx="6019800" cy="26105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Finalize Registration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29400" y="3649021"/>
            <a:ext cx="175260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Click “Finalize Registration”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 bwMode="auto">
          <a:xfrm flipH="1" flipV="1">
            <a:off x="1447800" y="3962400"/>
            <a:ext cx="5181600" cy="97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343678" y="3821046"/>
            <a:ext cx="1256522" cy="36995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092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1624138"/>
            <a:ext cx="7191912" cy="452412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Texas A&amp;M Courses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74873" y="4038600"/>
            <a:ext cx="2362200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Click </a:t>
            </a:r>
            <a:r>
              <a:rPr lang="en-US" dirty="0" smtClean="0"/>
              <a:t>“View Courses” next to Texas A&amp;M University.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5257800" y="4969993"/>
            <a:ext cx="2820101" cy="8974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228171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Completing a Course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2133600"/>
            <a:ext cx="6555963" cy="3458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99023" y="3380601"/>
            <a:ext cx="2362200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</a:t>
            </a:r>
            <a:r>
              <a:rPr lang="en-US" dirty="0" smtClean="0"/>
              <a:t>“Start Now” to start the Working with the IACUC Course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6248400" y="4580930"/>
            <a:ext cx="1828801" cy="6768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699023" y="1818588"/>
            <a:ext cx="2362200" cy="147732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instructions provided on the next several slides will apply to all courses selected.  </a:t>
            </a:r>
          </a:p>
        </p:txBody>
      </p:sp>
    </p:spTree>
    <p:extLst>
      <p:ext uri="{BB962C8B-B14F-4D97-AF65-F5344CB8AC3E}">
        <p14:creationId xmlns:p14="http://schemas.microsoft.com/office/powerpoint/2010/main" val="3484932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12" y="1371600"/>
            <a:ext cx="4177740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9412"/>
            <a:ext cx="6096000" cy="1015663"/>
          </a:xfrm>
        </p:spPr>
        <p:txBody>
          <a:bodyPr/>
          <a:lstStyle/>
          <a:p>
            <a:r>
              <a:rPr lang="en-US" dirty="0" smtClean="0"/>
              <a:t>Individual Course Assurance Statement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7" y="1371600"/>
            <a:ext cx="4177740" cy="518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1200" y="2590800"/>
            <a:ext cx="2362200" cy="147732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Complete the Assurance Statement by checking the box and selecting “Submit”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838201" y="3733800"/>
            <a:ext cx="4952999" cy="18960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2362200" y="4068128"/>
            <a:ext cx="5130241" cy="21802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804355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Required </a:t>
            </a:r>
            <a:r>
              <a:rPr lang="en-US" dirty="0" smtClean="0"/>
              <a:t>Modules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"/>
          <a:stretch/>
        </p:blipFill>
        <p:spPr>
          <a:xfrm>
            <a:off x="0" y="1295400"/>
            <a:ext cx="6110819" cy="533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0" y="1292909"/>
            <a:ext cx="2362200" cy="424731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Each course will indicate the number of required modules you must pass to complete the course, as well as the passing score.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Supplemental modules (listed at bottom of screen) may be completed if desired, but are </a:t>
            </a:r>
            <a:r>
              <a:rPr lang="en-US" b="1" dirty="0" smtClean="0"/>
              <a:t>not</a:t>
            </a:r>
            <a:r>
              <a:rPr lang="en-US" dirty="0" smtClean="0"/>
              <a:t> required to gain course credit.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 flipV="1">
            <a:off x="6019800" y="5867400"/>
            <a:ext cx="457199" cy="1353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2057400" y="1757883"/>
            <a:ext cx="4419601" cy="7794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476999" y="5706070"/>
            <a:ext cx="2362200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the blue Start button to start the module.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29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Chose Type of Presentation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1"/>
          <a:stretch/>
        </p:blipFill>
        <p:spPr>
          <a:xfrm>
            <a:off x="76200" y="1295400"/>
            <a:ext cx="5217185" cy="525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0" y="1828800"/>
            <a:ext cx="2362200" cy="20313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Courses may be offered in more than one format.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Chose the format that works best for your learning style.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2057400" y="2293774"/>
            <a:ext cx="4038602" cy="9828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4114800" y="2438400"/>
            <a:ext cx="1981200" cy="990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113319" y="3995586"/>
            <a:ext cx="2362200" cy="258532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Select the “Take the Quiz” button a</a:t>
            </a:r>
            <a:r>
              <a:rPr lang="en-US" dirty="0" smtClean="0"/>
              <a:t>fter viewing the module.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You will be given an opportunity to retake the quiz if you do not receive a passing score.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3200400" y="5146964"/>
            <a:ext cx="2909455" cy="7204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60009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to the Next Module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5303586" cy="4591414"/>
          </a:xfrm>
          <a:prstGeom prst="rect">
            <a:avLst/>
          </a:prstGeom>
        </p:spPr>
      </p:pic>
      <p:cxnSp>
        <p:nvCxnSpPr>
          <p:cNvPr id="5" name="Straight Arrow Connector 4"/>
          <p:cNvCxnSpPr>
            <a:stCxn id="6" idx="1"/>
          </p:cNvCxnSpPr>
          <p:nvPr/>
        </p:nvCxnSpPr>
        <p:spPr bwMode="auto">
          <a:xfrm flipH="1">
            <a:off x="3429000" y="2679308"/>
            <a:ext cx="2732809" cy="8258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6161809" y="1525146"/>
            <a:ext cx="2362200" cy="230832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Once you complete the first quiz you will have the option to select the same format for all remaining modules or make a selection each time.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79127" y="3962400"/>
            <a:ext cx="2362200" cy="230832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Select “Return to Gradebook” if you wish to see your overall status.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Select “View the nex</a:t>
            </a:r>
            <a:r>
              <a:rPr lang="en-US" dirty="0" smtClean="0"/>
              <a:t>t required Module” to continue the course.</a:t>
            </a:r>
            <a:endParaRPr lang="en-US" dirty="0" smtClean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2209800" y="3979755"/>
            <a:ext cx="3969328" cy="3636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5105400" y="4817955"/>
            <a:ext cx="1056410" cy="7446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010497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Completion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1"/>
          <a:stretch/>
        </p:blipFill>
        <p:spPr>
          <a:xfrm>
            <a:off x="152400" y="1343857"/>
            <a:ext cx="3489984" cy="171943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3002294" y="1871685"/>
            <a:ext cx="2026906" cy="8084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5029200" y="1343857"/>
            <a:ext cx="3792682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“View Post-Course Completion Options” button wil</a:t>
            </a:r>
            <a:r>
              <a:rPr lang="en-US" dirty="0" smtClean="0"/>
              <a:t>l be visible o</a:t>
            </a:r>
            <a:r>
              <a:rPr lang="en-US" dirty="0" smtClean="0"/>
              <a:t>nce you complete the final quiz.</a:t>
            </a: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28743"/>
            <a:ext cx="3567300" cy="322911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029200" y="2529522"/>
            <a:ext cx="3792682" cy="147732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 may either click the button to view these options OR scroll up to select “Courses” from the top of the page to return to the Institutional Courses landing page.</a:t>
            </a:r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071" y="4572000"/>
            <a:ext cx="5153857" cy="916416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 bwMode="auto">
          <a:xfrm flipH="1">
            <a:off x="2796433" y="3228743"/>
            <a:ext cx="2232767" cy="8563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>
            <a:stCxn id="19" idx="2"/>
          </p:cNvCxnSpPr>
          <p:nvPr/>
        </p:nvCxnSpPr>
        <p:spPr bwMode="auto">
          <a:xfrm flipH="1">
            <a:off x="6248400" y="4006850"/>
            <a:ext cx="677141" cy="5651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96464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Completion, Cont.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4834399" cy="193376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4724400" y="1614964"/>
            <a:ext cx="533400" cy="12869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5257800" y="1358132"/>
            <a:ext cx="3792682" cy="147732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the “View Courses” button to see the course you just completed listed under the “Completed Courses” section of the Courses page.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3892825"/>
            <a:ext cx="6858000" cy="420736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4272714"/>
            <a:ext cx="6858000" cy="196422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 bwMode="auto">
          <a:xfrm flipH="1">
            <a:off x="2971800" y="2826607"/>
            <a:ext cx="3644640" cy="18977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552266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9067800" cy="129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To access CITI training, go to </a:t>
            </a:r>
            <a:r>
              <a:rPr lang="en-US" sz="3000" dirty="0" smtClean="0">
                <a:hlinkClick r:id="rId3"/>
              </a:rPr>
              <a:t>www.citiprogram.org</a:t>
            </a:r>
            <a:endParaRPr lang="en-US" sz="3000" dirty="0" smtClean="0"/>
          </a:p>
          <a:p>
            <a:pPr marL="0" indent="0">
              <a:buNone/>
            </a:pPr>
            <a:endParaRPr lang="en-US"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133600"/>
            <a:ext cx="6115142" cy="30825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77071" y="3048000"/>
            <a:ext cx="2057400" cy="238452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Log in </a:t>
            </a:r>
            <a:r>
              <a:rPr lang="en-US" dirty="0" smtClean="0"/>
              <a:t>using an existing account</a:t>
            </a:r>
          </a:p>
          <a:p>
            <a:pPr algn="ctr"/>
            <a:endParaRPr lang="en-US" dirty="0"/>
          </a:p>
          <a:p>
            <a:pPr algn="ctr"/>
            <a:r>
              <a:rPr lang="en-US" b="1" dirty="0" smtClean="0"/>
              <a:t>OR</a:t>
            </a:r>
          </a:p>
          <a:p>
            <a:pPr algn="ctr"/>
            <a:endParaRPr lang="en-US" dirty="0"/>
          </a:p>
          <a:p>
            <a:pPr algn="ctr"/>
            <a:r>
              <a:rPr lang="en-US" b="1" dirty="0" smtClean="0"/>
              <a:t>New Users: </a:t>
            </a:r>
            <a:r>
              <a:rPr lang="en-US" dirty="0" smtClean="0"/>
              <a:t>Click Register to create an account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 flipV="1">
            <a:off x="6019800" y="2514600"/>
            <a:ext cx="657271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 flipV="1">
            <a:off x="5257800" y="2590800"/>
            <a:ext cx="1419272" cy="19050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036139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4202799"/>
            <a:ext cx="6283293" cy="2274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Continuing a Course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665"/>
          <a:stretch/>
        </p:blipFill>
        <p:spPr>
          <a:xfrm>
            <a:off x="76200" y="1472948"/>
            <a:ext cx="5410200" cy="26452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37469"/>
            <a:ext cx="5410200" cy="15013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38800" y="1452166"/>
            <a:ext cx="3411682" cy="258532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 may also choose to complete a few modules – returning later to complete the course.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Find the incomplete course in the Active Courses section on the Course page and click the “Continue Course” button.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5242826" y="3089775"/>
            <a:ext cx="395974" cy="6440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14" idx="2"/>
          </p:cNvCxnSpPr>
          <p:nvPr/>
        </p:nvCxnSpPr>
        <p:spPr bwMode="auto">
          <a:xfrm flipH="1">
            <a:off x="6359492" y="5342674"/>
            <a:ext cx="1404249" cy="8295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477000" y="4419344"/>
            <a:ext cx="2573482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the “Start” button to complete the next module in the course.</a:t>
            </a:r>
          </a:p>
        </p:txBody>
      </p:sp>
    </p:spTree>
    <p:extLst>
      <p:ext uri="{BB962C8B-B14F-4D97-AF65-F5344CB8AC3E}">
        <p14:creationId xmlns:p14="http://schemas.microsoft.com/office/powerpoint/2010/main" val="3341900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Done!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62442"/>
            <a:ext cx="6096000" cy="217179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134236"/>
            <a:ext cx="6096000" cy="1774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24600" y="1962442"/>
            <a:ext cx="2615046" cy="175432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Repeat the process until all IACUC required courses are listed in the “Completed Courses” section of the CITI Courses page.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24600" y="4038600"/>
            <a:ext cx="2615046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 are now </a:t>
            </a:r>
            <a:r>
              <a:rPr lang="en-US" b="1" dirty="0" smtClean="0"/>
              <a:t>done</a:t>
            </a:r>
            <a:r>
              <a:rPr lang="en-US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33088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9412"/>
            <a:ext cx="6096000" cy="1015663"/>
          </a:xfrm>
        </p:spPr>
        <p:txBody>
          <a:bodyPr/>
          <a:lstStyle/>
          <a:p>
            <a:r>
              <a:rPr lang="en-US" dirty="0" smtClean="0"/>
              <a:t>New User Registration – Organization Affiliation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1447800"/>
            <a:ext cx="5471265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2200" y="1295400"/>
            <a:ext cx="2895600" cy="36009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Organization Affiliation: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Texas A&amp;M University </a:t>
            </a:r>
            <a:r>
              <a:rPr lang="en-US" dirty="0" smtClean="0"/>
              <a:t>must be selected as the institution in order to access the correct IACUC training course (this includes visitors as well)</a:t>
            </a:r>
          </a:p>
          <a:p>
            <a:endParaRPr lang="en-US" dirty="0"/>
          </a:p>
          <a:p>
            <a:r>
              <a:rPr lang="en-US" sz="1100" b="1" dirty="0" smtClean="0"/>
              <a:t>NOTE:</a:t>
            </a:r>
            <a:r>
              <a:rPr lang="en-US" sz="1100" dirty="0" smtClean="0"/>
              <a:t> </a:t>
            </a:r>
            <a:r>
              <a:rPr lang="en-US" sz="1100" dirty="0" smtClean="0">
                <a:solidFill>
                  <a:srgbClr val="FF0000"/>
                </a:solidFill>
              </a:rPr>
              <a:t>Failure to select “Texas A&amp;M University” as the organization could result in you taking the wrong course and may even result in a fee if you register a new Institution. External participants should also select Texas A&amp;M University as the organization.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5054768"/>
            <a:ext cx="2895600" cy="10156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Check the box to agree to the Terms of Service and affirm you are an affiliate of Texas A&amp;M University, and Click the button marked “Continue to Create Your CITI Program Username/Password”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533400" y="4114800"/>
            <a:ext cx="1066800" cy="2286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1600200" y="1828800"/>
            <a:ext cx="4572000" cy="2400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Right Brace 10"/>
          <p:cNvSpPr/>
          <p:nvPr/>
        </p:nvSpPr>
        <p:spPr bwMode="auto">
          <a:xfrm>
            <a:off x="3962400" y="4756150"/>
            <a:ext cx="76200" cy="228600"/>
          </a:xfrm>
          <a:prstGeom prst="righ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4038600" y="4870450"/>
            <a:ext cx="1981200" cy="4635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2964231" y="5334000"/>
            <a:ext cx="3055569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659702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381000" y="219412"/>
            <a:ext cx="6096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00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0000"/>
                </a:solidFill>
                <a:latin typeface="Arial" pitchFamily="-110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0000"/>
                </a:solidFill>
                <a:latin typeface="Arial" pitchFamily="-110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0000"/>
                </a:solidFill>
                <a:latin typeface="Arial" pitchFamily="-110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0000"/>
                </a:solidFill>
                <a:latin typeface="Arial" pitchFamily="-110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0000"/>
                </a:solidFill>
                <a:latin typeface="Arial" pitchFamily="-110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0000"/>
                </a:solidFill>
                <a:latin typeface="Arial" pitchFamily="-110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0000"/>
                </a:solidFill>
                <a:latin typeface="Arial" pitchFamily="-110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90000"/>
                </a:solidFill>
                <a:latin typeface="Arial" pitchFamily="-110" charset="0"/>
              </a:defRPr>
            </a:lvl9pPr>
          </a:lstStyle>
          <a:p>
            <a:r>
              <a:rPr lang="en-US" kern="0" dirty="0" smtClean="0"/>
              <a:t>New User Registration – Personal Information</a:t>
            </a:r>
            <a:endParaRPr lang="en-US" kern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0"/>
            <a:ext cx="5764573" cy="472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53200" y="2438400"/>
            <a:ext cx="2057400" cy="20313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Complete the required fields</a:t>
            </a:r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Click the button “Continue to Step 3”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1066800" y="2590800"/>
            <a:ext cx="5486400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2743200" y="2590800"/>
            <a:ext cx="3810000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1143000" y="2590800"/>
            <a:ext cx="5410200" cy="1219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3276600" y="2590800"/>
            <a:ext cx="3276600" cy="1295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1143000" y="3810000"/>
            <a:ext cx="5410200" cy="2057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248400" y="4838700"/>
            <a:ext cx="259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NOTE: A secondary e-mail address is highly recommended as it can often times be helpful in determining a questionable user identity.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40114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9412"/>
            <a:ext cx="6096000" cy="1015663"/>
          </a:xfrm>
        </p:spPr>
        <p:txBody>
          <a:bodyPr/>
          <a:lstStyle/>
          <a:p>
            <a:r>
              <a:rPr lang="en-US" dirty="0" smtClean="0"/>
              <a:t>New User Registration – Username &amp; Password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5351533" cy="4876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72200" y="2514600"/>
            <a:ext cx="2438400" cy="313932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Create a Username and Password</a:t>
            </a:r>
          </a:p>
          <a:p>
            <a:endParaRPr lang="en-US" dirty="0"/>
          </a:p>
          <a:p>
            <a:r>
              <a:rPr lang="en-US" dirty="0" smtClean="0"/>
              <a:t>and</a:t>
            </a:r>
          </a:p>
          <a:p>
            <a:endParaRPr lang="en-US" dirty="0"/>
          </a:p>
          <a:p>
            <a:r>
              <a:rPr lang="en-US" dirty="0" smtClean="0"/>
              <a:t>select a security question and type a security answer.</a:t>
            </a:r>
          </a:p>
          <a:p>
            <a:endParaRPr lang="en-US" dirty="0"/>
          </a:p>
          <a:p>
            <a:r>
              <a:rPr lang="en-US" dirty="0" smtClean="0"/>
              <a:t>Click on “Continue to Step 4”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1143000" y="2667000"/>
            <a:ext cx="5029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1143000" y="3048000"/>
            <a:ext cx="5029200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>
            <a:stCxn id="9" idx="1"/>
          </p:cNvCxnSpPr>
          <p:nvPr/>
        </p:nvCxnSpPr>
        <p:spPr bwMode="auto">
          <a:xfrm flipH="1">
            <a:off x="2819400" y="4084261"/>
            <a:ext cx="3352800" cy="8687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1295400" y="4648200"/>
            <a:ext cx="4876800" cy="838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1295400" y="5181600"/>
            <a:ext cx="4876800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21891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9412"/>
            <a:ext cx="6096000" cy="1015663"/>
          </a:xfrm>
        </p:spPr>
        <p:txBody>
          <a:bodyPr/>
          <a:lstStyle/>
          <a:p>
            <a:r>
              <a:rPr lang="en-US" dirty="0" smtClean="0"/>
              <a:t>New User Registration – Country of Residence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38454" y="2011739"/>
            <a:ext cx="2286000" cy="313932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Enter your country of residence</a:t>
            </a:r>
          </a:p>
          <a:p>
            <a:endParaRPr lang="en-US" dirty="0" smtClean="0"/>
          </a:p>
          <a:p>
            <a:r>
              <a:rPr lang="en-US" dirty="0"/>
              <a:t>Select </a:t>
            </a:r>
            <a:r>
              <a:rPr lang="en-US" dirty="0" smtClean="0"/>
              <a:t>an option </a:t>
            </a:r>
            <a:r>
              <a:rPr lang="en-US" dirty="0"/>
              <a:t>regarding participation in CITI Program research surveys.</a:t>
            </a:r>
          </a:p>
          <a:p>
            <a:endParaRPr lang="en-US" dirty="0"/>
          </a:p>
          <a:p>
            <a:r>
              <a:rPr lang="en-US" dirty="0" smtClean="0"/>
              <a:t>Click “Continue To Step 5”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533400" y="1600200"/>
            <a:ext cx="5257800" cy="41910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 flipH="1">
            <a:off x="1600200" y="4800600"/>
            <a:ext cx="4738254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2286000" y="2590800"/>
            <a:ext cx="4052454" cy="990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>
            <a:stCxn id="5" idx="1"/>
          </p:cNvCxnSpPr>
          <p:nvPr/>
        </p:nvCxnSpPr>
        <p:spPr bwMode="auto">
          <a:xfrm flipH="1">
            <a:off x="1905000" y="3581400"/>
            <a:ext cx="4433454" cy="990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323168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9412"/>
            <a:ext cx="6096000" cy="1015663"/>
          </a:xfrm>
        </p:spPr>
        <p:txBody>
          <a:bodyPr/>
          <a:lstStyle/>
          <a:p>
            <a:r>
              <a:rPr lang="en-US" dirty="0" smtClean="0"/>
              <a:t>New User Registration – TAMU Continuing Education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1676400"/>
            <a:ext cx="3200400" cy="313932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Select </a:t>
            </a:r>
            <a:r>
              <a:rPr lang="en-US" b="1" dirty="0" smtClean="0"/>
              <a:t>“No” </a:t>
            </a:r>
            <a:r>
              <a:rPr lang="en-US" dirty="0" smtClean="0"/>
              <a:t>for the question relating to CE credits/units.</a:t>
            </a:r>
          </a:p>
          <a:p>
            <a:r>
              <a:rPr lang="en-US" b="1" i="1" dirty="0" smtClean="0"/>
              <a:t>Note: The IACUC does not require CE units/credits. Therefore, if you select “Yes” you will be responsible for CEU purchases.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Click on “Continue to Step 6”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304801" y="1524001"/>
            <a:ext cx="4648200" cy="3429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 flipH="1">
            <a:off x="850670" y="3048000"/>
            <a:ext cx="4407130" cy="1600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304801" y="4994044"/>
            <a:ext cx="4648200" cy="1441912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 flipH="1">
            <a:off x="1295400" y="4594226"/>
            <a:ext cx="3962400" cy="16541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32508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9412"/>
            <a:ext cx="6096000" cy="1015663"/>
          </a:xfrm>
        </p:spPr>
        <p:txBody>
          <a:bodyPr/>
          <a:lstStyle/>
          <a:p>
            <a:r>
              <a:rPr lang="en-US" dirty="0" smtClean="0"/>
              <a:t>New User Registration – Required Information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42" y="1371600"/>
            <a:ext cx="2894609" cy="5105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52900" y="2209800"/>
            <a:ext cx="312420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At a minimum, please complete the required fields.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67200" y="5562600"/>
            <a:ext cx="2895600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Click “Continue to Step 7”</a:t>
            </a:r>
            <a:endParaRPr lang="en-US" dirty="0"/>
          </a:p>
        </p:txBody>
      </p:sp>
      <p:cxnSp>
        <p:nvCxnSpPr>
          <p:cNvPr id="8" name="Straight Arrow Connector 7"/>
          <p:cNvCxnSpPr>
            <a:stCxn id="5" idx="1"/>
          </p:cNvCxnSpPr>
          <p:nvPr/>
        </p:nvCxnSpPr>
        <p:spPr bwMode="auto">
          <a:xfrm flipH="1">
            <a:off x="1143000" y="5747266"/>
            <a:ext cx="3124200" cy="5773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>
            <a:stCxn id="4" idx="1"/>
          </p:cNvCxnSpPr>
          <p:nvPr/>
        </p:nvCxnSpPr>
        <p:spPr bwMode="auto">
          <a:xfrm flipH="1">
            <a:off x="1066800" y="2532966"/>
            <a:ext cx="3086100" cy="31058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>
            <a:stCxn id="4" idx="1"/>
          </p:cNvCxnSpPr>
          <p:nvPr/>
        </p:nvCxnSpPr>
        <p:spPr bwMode="auto">
          <a:xfrm flipH="1">
            <a:off x="1524000" y="2532966"/>
            <a:ext cx="2628900" cy="8960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>
            <a:stCxn id="4" idx="1"/>
          </p:cNvCxnSpPr>
          <p:nvPr/>
        </p:nvCxnSpPr>
        <p:spPr bwMode="auto">
          <a:xfrm flipH="1">
            <a:off x="1371600" y="2532966"/>
            <a:ext cx="2781300" cy="578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stCxn id="4" idx="1"/>
          </p:cNvCxnSpPr>
          <p:nvPr/>
        </p:nvCxnSpPr>
        <p:spPr bwMode="auto">
          <a:xfrm flipH="1" flipV="1">
            <a:off x="1219200" y="2342466"/>
            <a:ext cx="2933700" cy="1905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>
            <a:stCxn id="4" idx="1"/>
          </p:cNvCxnSpPr>
          <p:nvPr/>
        </p:nvCxnSpPr>
        <p:spPr bwMode="auto">
          <a:xfrm flipH="1" flipV="1">
            <a:off x="1371600" y="2057400"/>
            <a:ext cx="2781300" cy="4755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896495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" b="15731"/>
          <a:stretch/>
        </p:blipFill>
        <p:spPr>
          <a:xfrm>
            <a:off x="1" y="1295400"/>
            <a:ext cx="5181599" cy="51574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Selecting Curriculum – TAMU Question 2 </a:t>
            </a:r>
            <a:r>
              <a:rPr lang="en-US" sz="1800" dirty="0" smtClean="0"/>
              <a:t>(CITI Lab Animal Welfare Course)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994918" y="1905000"/>
            <a:ext cx="274320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Select the box “Working with the IACUC”.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90145" y="3221256"/>
            <a:ext cx="2743200" cy="230832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elect other activity dependent and species-specific courses, as applicable. </a:t>
            </a:r>
            <a:r>
              <a:rPr lang="en-US" dirty="0"/>
              <a:t>See TAMU-G-029 Guidelines for Animal Protocol Participation and Handling 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381000" y="2704438"/>
            <a:ext cx="1562028" cy="339765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</a:endParaRPr>
          </a:p>
        </p:txBody>
      </p:sp>
      <p:cxnSp>
        <p:nvCxnSpPr>
          <p:cNvPr id="15" name="Straight Arrow Connector 14"/>
          <p:cNvCxnSpPr>
            <a:stCxn id="4" idx="1"/>
          </p:cNvCxnSpPr>
          <p:nvPr/>
        </p:nvCxnSpPr>
        <p:spPr bwMode="auto">
          <a:xfrm flipH="1">
            <a:off x="1943028" y="2228166"/>
            <a:ext cx="4051890" cy="6274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Right Brace 15"/>
          <p:cNvSpPr/>
          <p:nvPr/>
        </p:nvSpPr>
        <p:spPr bwMode="auto">
          <a:xfrm>
            <a:off x="2743200" y="5529580"/>
            <a:ext cx="709072" cy="868421"/>
          </a:xfrm>
          <a:prstGeom prst="righ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</a:endParaRPr>
          </a:p>
        </p:txBody>
      </p:sp>
      <p:cxnSp>
        <p:nvCxnSpPr>
          <p:cNvPr id="19" name="Straight Connector 18"/>
          <p:cNvCxnSpPr>
            <a:endCxn id="16" idx="1"/>
          </p:cNvCxnSpPr>
          <p:nvPr/>
        </p:nvCxnSpPr>
        <p:spPr bwMode="auto">
          <a:xfrm flipH="1">
            <a:off x="3452272" y="5334000"/>
            <a:ext cx="2537873" cy="6297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ight Brace 19"/>
          <p:cNvSpPr/>
          <p:nvPr/>
        </p:nvSpPr>
        <p:spPr bwMode="auto">
          <a:xfrm>
            <a:off x="4800600" y="3595802"/>
            <a:ext cx="658568" cy="868421"/>
          </a:xfrm>
          <a:prstGeom prst="righ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</a:endParaRPr>
          </a:p>
        </p:txBody>
      </p:sp>
      <p:cxnSp>
        <p:nvCxnSpPr>
          <p:cNvPr id="21" name="Straight Connector 20"/>
          <p:cNvCxnSpPr>
            <a:stCxn id="5" idx="1"/>
            <a:endCxn id="20" idx="1"/>
          </p:cNvCxnSpPr>
          <p:nvPr/>
        </p:nvCxnSpPr>
        <p:spPr bwMode="auto">
          <a:xfrm flipH="1" flipV="1">
            <a:off x="5459168" y="4030013"/>
            <a:ext cx="530977" cy="3454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622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light-background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14141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light-background.ppt</Template>
  <TotalTime>8690</TotalTime>
  <Words>817</Words>
  <Application>Microsoft Office PowerPoint</Application>
  <PresentationFormat>On-screen Show (4:3)</PresentationFormat>
  <Paragraphs>95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ＭＳ Ｐゴシック</vt:lpstr>
      <vt:lpstr>Arial</vt:lpstr>
      <vt:lpstr>Calibri</vt:lpstr>
      <vt:lpstr>light-background</vt:lpstr>
      <vt:lpstr>CITI Training for IACUC</vt:lpstr>
      <vt:lpstr>Log In</vt:lpstr>
      <vt:lpstr>New User Registration – Organization Affiliation</vt:lpstr>
      <vt:lpstr>PowerPoint Presentation</vt:lpstr>
      <vt:lpstr>New User Registration – Username &amp; Password</vt:lpstr>
      <vt:lpstr>New User Registration – Country of Residence</vt:lpstr>
      <vt:lpstr>New User Registration – TAMU Continuing Education</vt:lpstr>
      <vt:lpstr>New User Registration – Required Information</vt:lpstr>
      <vt:lpstr>Selecting Curriculum – TAMU Question 2 (CITI Lab Animal Welfare Course)</vt:lpstr>
      <vt:lpstr>Selecting Curriculum – TAMU (cont.)</vt:lpstr>
      <vt:lpstr>Finalize Registration</vt:lpstr>
      <vt:lpstr>Texas A&amp;M Courses</vt:lpstr>
      <vt:lpstr>Completing a Course</vt:lpstr>
      <vt:lpstr>Individual Course Assurance Statement</vt:lpstr>
      <vt:lpstr>Required Modules</vt:lpstr>
      <vt:lpstr>Chose Type of Presentation</vt:lpstr>
      <vt:lpstr>Moving to the Next Module</vt:lpstr>
      <vt:lpstr>Course Completion</vt:lpstr>
      <vt:lpstr>Course Completion, Cont.</vt:lpstr>
      <vt:lpstr>Continuing a Course</vt:lpstr>
      <vt:lpstr>Done!</vt:lpstr>
    </vt:vector>
  </TitlesOfParts>
  <Company>Texas A&amp;M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Preview of  IACUC Review in iRIS</dc:title>
  <dc:creator>Tiffany Inbody</dc:creator>
  <cp:lastModifiedBy>MITCHELL, ANDREA</cp:lastModifiedBy>
  <cp:revision>179</cp:revision>
  <dcterms:created xsi:type="dcterms:W3CDTF">2012-08-16T13:39:12Z</dcterms:created>
  <dcterms:modified xsi:type="dcterms:W3CDTF">2020-10-28T16:20:45Z</dcterms:modified>
</cp:coreProperties>
</file>